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Fraunces Extra Bold"/>
      <p:regular r:id="rId15"/>
    </p:embeddedFont>
    <p:embeddedFont>
      <p:font typeface="Fraunces Extra Bold"/>
      <p:regular r:id="rId16"/>
    </p:embeddedFont>
    <p:embeddedFont>
      <p:font typeface="Nobile"/>
      <p:regular r:id="rId17"/>
    </p:embeddedFont>
    <p:embeddedFont>
      <p:font typeface="Nobile"/>
      <p:regular r:id="rId18"/>
    </p:embeddedFont>
    <p:embeddedFont>
      <p:font typeface="Nobile"/>
      <p:regular r:id="rId19"/>
    </p:embeddedFont>
    <p:embeddedFont>
      <p:font typeface="Nobile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80968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Computational Mathematics: Unlocking the Power of Numbers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5334000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Computational mathematics is a dynamic field that combines advanced mathematical techniques with cutting-edge computing power. It enables researchers and scientists to tackle complex problems, model real-world phenomena, and unlock new insights that would be impossible through traditional methods.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277147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Introduction to Computational Mathematics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Numerical Analysis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Developing and analyzing algorithms for numerical approximation of mathematical functions and operations.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3398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Mathematical Modeling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Translating real-world problems into mathematical formulations that can be simulated and optimized.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High-Performance Computing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6973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Leveraging advanced hardware and software to perform complex computations at scale.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93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204" y="2963704"/>
            <a:ext cx="9470946" cy="6073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Numerical Algorithms and Techniques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0204" y="5778937"/>
            <a:ext cx="13269992" cy="22860"/>
          </a:xfrm>
          <a:prstGeom prst="roundRect">
            <a:avLst>
              <a:gd name="adj" fmla="val 765160"/>
            </a:avLst>
          </a:prstGeom>
          <a:solidFill>
            <a:srgbClr val="CED9CE"/>
          </a:solidFill>
          <a:ln/>
        </p:spPr>
      </p:sp>
      <p:sp>
        <p:nvSpPr>
          <p:cNvPr id="5" name="Shape 2"/>
          <p:cNvSpPr/>
          <p:nvPr/>
        </p:nvSpPr>
        <p:spPr>
          <a:xfrm>
            <a:off x="3937635" y="5098733"/>
            <a:ext cx="22860" cy="680204"/>
          </a:xfrm>
          <a:prstGeom prst="roundRect">
            <a:avLst>
              <a:gd name="adj" fmla="val 765160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3730466" y="5560338"/>
            <a:ext cx="437198" cy="437198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7" name="Text 4"/>
          <p:cNvSpPr/>
          <p:nvPr/>
        </p:nvSpPr>
        <p:spPr>
          <a:xfrm>
            <a:off x="3876318" y="5633085"/>
            <a:ext cx="145494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734389" y="3862507"/>
            <a:ext cx="242935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Root-finding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514" y="4282678"/>
            <a:ext cx="614922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Algorithms to determine the roots of nonlinear equations, crucial for many engineering and scientific applications.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651" y="5778937"/>
            <a:ext cx="22860" cy="680204"/>
          </a:xfrm>
          <a:prstGeom prst="roundRect">
            <a:avLst>
              <a:gd name="adj" fmla="val 765160"/>
            </a:avLst>
          </a:prstGeom>
          <a:solidFill>
            <a:srgbClr val="CED9CE"/>
          </a:solidFill>
          <a:ln/>
        </p:spPr>
      </p:sp>
      <p:sp>
        <p:nvSpPr>
          <p:cNvPr id="11" name="Shape 8"/>
          <p:cNvSpPr/>
          <p:nvPr/>
        </p:nvSpPr>
        <p:spPr>
          <a:xfrm>
            <a:off x="7096482" y="5560338"/>
            <a:ext cx="437198" cy="437198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7219831" y="5633085"/>
            <a:ext cx="190500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5931575" y="6653451"/>
            <a:ext cx="2767132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Numerical Integration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40530" y="7073622"/>
            <a:ext cx="614922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Methods for approximating definite integrals, enabling the analysis of continuous systems and functions.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69786" y="5098733"/>
            <a:ext cx="22860" cy="680204"/>
          </a:xfrm>
          <a:prstGeom prst="roundRect">
            <a:avLst>
              <a:gd name="adj" fmla="val 765160"/>
            </a:avLst>
          </a:prstGeom>
          <a:solidFill>
            <a:srgbClr val="CED9CE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62617" y="5560338"/>
            <a:ext cx="437198" cy="437198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10593110" y="5633085"/>
            <a:ext cx="176093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466540" y="3862507"/>
            <a:ext cx="2429351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Optimization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06665" y="4282678"/>
            <a:ext cx="6149221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Techniques to find the optimal solution to a problem, with applications in engineering, finance, and more.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4465" y="931426"/>
            <a:ext cx="7727871" cy="1264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Optimization and Simulation Methods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194465" y="2499241"/>
            <a:ext cx="3762851" cy="2460069"/>
          </a:xfrm>
          <a:prstGeom prst="roundRect">
            <a:avLst>
              <a:gd name="adj" fmla="val 7401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6396752" y="2701528"/>
            <a:ext cx="2715578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Linear Programming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396752" y="3138964"/>
            <a:ext cx="3358277" cy="1618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Optimizing linear objective functions subject to linear constraints, with applications in resource allocation and scheduling.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10159603" y="2499241"/>
            <a:ext cx="3762851" cy="2460069"/>
          </a:xfrm>
          <a:prstGeom prst="roundRect">
            <a:avLst>
              <a:gd name="adj" fmla="val 7401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10361890" y="2701528"/>
            <a:ext cx="3046452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Monte Carlo Simulation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361890" y="3138964"/>
            <a:ext cx="3358277" cy="1618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Using random sampling to simulate complex systems and estimate probability distributions, valuable in risk analysis and decision-making.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194465" y="5161598"/>
            <a:ext cx="3762851" cy="2136458"/>
          </a:xfrm>
          <a:prstGeom prst="roundRect">
            <a:avLst>
              <a:gd name="adj" fmla="val 8522"/>
            </a:avLst>
          </a:prstGeom>
          <a:solidFill>
            <a:srgbClr val="E8F3E8"/>
          </a:solidFill>
          <a:ln/>
        </p:spPr>
      </p:sp>
      <p:sp>
        <p:nvSpPr>
          <p:cNvPr id="11" name="Text 8"/>
          <p:cNvSpPr/>
          <p:nvPr/>
        </p:nvSpPr>
        <p:spPr>
          <a:xfrm>
            <a:off x="6396752" y="5363885"/>
            <a:ext cx="2905006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Finite Element Method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396752" y="5801320"/>
            <a:ext cx="3358277" cy="1294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Numerical technique for solving partial differential equations, widely used in engineering and scientific modeling.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10159603" y="5161598"/>
            <a:ext cx="3762851" cy="2136458"/>
          </a:xfrm>
          <a:prstGeom prst="roundRect">
            <a:avLst>
              <a:gd name="adj" fmla="val 8522"/>
            </a:avLst>
          </a:prstGeom>
          <a:solidFill>
            <a:srgbClr val="E8F3E8"/>
          </a:solidFill>
          <a:ln/>
        </p:spPr>
      </p:sp>
      <p:sp>
        <p:nvSpPr>
          <p:cNvPr id="14" name="Text 11"/>
          <p:cNvSpPr/>
          <p:nvPr/>
        </p:nvSpPr>
        <p:spPr>
          <a:xfrm>
            <a:off x="10361890" y="5363885"/>
            <a:ext cx="3197423" cy="3161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Evolutionary Algorithms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0361890" y="5801320"/>
            <a:ext cx="3358277" cy="12944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Optimization methods inspired by natural selection, effective for solving complex problems with many variables.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412" y="494109"/>
            <a:ext cx="7887176" cy="1122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Computational Modeling and Simulation</a:t>
            </a:r>
            <a:endParaRPr lang="en-US" sz="35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412" y="1885474"/>
            <a:ext cx="448866" cy="44886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412" y="2513886"/>
            <a:ext cx="2746534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Physics-based Modeling</a:t>
            </a:r>
            <a:endParaRPr lang="en-US" sz="1750" dirty="0"/>
          </a:p>
        </p:txBody>
      </p:sp>
      <p:sp>
        <p:nvSpPr>
          <p:cNvPr id="6" name="Text 2"/>
          <p:cNvSpPr/>
          <p:nvPr/>
        </p:nvSpPr>
        <p:spPr>
          <a:xfrm>
            <a:off x="628412" y="2902029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Simulating the behavior of physical systems using mathematical models of forces, motion, and energy.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12" y="4015026"/>
            <a:ext cx="448866" cy="44886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8412" y="4643438"/>
            <a:ext cx="225456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Biological Modeling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628412" y="5031581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Applying computational methods to understand complex biological processes, from cellular interactions to ecosystem dynamics.</a:t>
            </a:r>
            <a:endParaRPr lang="en-US" sz="14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12" y="6144578"/>
            <a:ext cx="448866" cy="44886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8412" y="67729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Climate Modeling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628412" y="7161133"/>
            <a:ext cx="7887176" cy="5743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Developing sophisticated climate models to study the Earth's climate system and simulate the effects of environmental changes.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663416"/>
            <a:ext cx="7709059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Big Data and High-Performance Computing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471" y="2251948"/>
            <a:ext cx="1024890" cy="163996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49780" y="2456855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Acquisition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049780" y="2900124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Collecting and processing vast amounts of data from various sources, including sensors, IoT devices, and online platforms.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471" y="3891915"/>
            <a:ext cx="1024890" cy="183713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49780" y="4096822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Parallel Processing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049780" y="4540091"/>
            <a:ext cx="637674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Leveraging high-performance computing systems to distribute computations across multiple processors, enabling faster and more efficient data analysis.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471" y="5729049"/>
            <a:ext cx="1024890" cy="183713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49780" y="5933956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Machine Learning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049780" y="6377226"/>
            <a:ext cx="637674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Applying advanced algorithms to extract insights and patterns from large, complex datasets, powering a wide range of applications.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6489" y="937498"/>
            <a:ext cx="7723823" cy="12680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Applications of Computational Mathematics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196489" y="2738080"/>
            <a:ext cx="456486" cy="456486"/>
          </a:xfrm>
          <a:prstGeom prst="roundRect">
            <a:avLst>
              <a:gd name="adj" fmla="val 40004"/>
            </a:avLst>
          </a:prstGeom>
          <a:solidFill>
            <a:srgbClr val="E8F3E8"/>
          </a:solidFill>
          <a:ln/>
        </p:spPr>
      </p:sp>
      <p:sp>
        <p:nvSpPr>
          <p:cNvPr id="5" name="Text 2"/>
          <p:cNvSpPr/>
          <p:nvPr/>
        </p:nvSpPr>
        <p:spPr>
          <a:xfrm>
            <a:off x="6348770" y="2814161"/>
            <a:ext cx="151924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6855857" y="2738080"/>
            <a:ext cx="2536269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Engineering Design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855857" y="3176707"/>
            <a:ext cx="3101102" cy="1622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Optimizing product designs, improving manufacturing processes, and simulating the performance of complex systems.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10159841" y="2738080"/>
            <a:ext cx="456486" cy="456486"/>
          </a:xfrm>
          <a:prstGeom prst="roundRect">
            <a:avLst>
              <a:gd name="adj" fmla="val 40004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10288548" y="2814161"/>
            <a:ext cx="198953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10819209" y="2738080"/>
            <a:ext cx="2536269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Financial Modeling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10819209" y="3176707"/>
            <a:ext cx="3101102" cy="1622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Analyzing market trends, pricing financial instruments, and managing risk through sophisticated mathematical models.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96489" y="5230654"/>
            <a:ext cx="456486" cy="456486"/>
          </a:xfrm>
          <a:prstGeom prst="roundRect">
            <a:avLst>
              <a:gd name="adj" fmla="val 40004"/>
            </a:avLst>
          </a:prstGeom>
          <a:solidFill>
            <a:srgbClr val="E8F3E8"/>
          </a:solidFill>
          <a:ln/>
        </p:spPr>
      </p:sp>
      <p:sp>
        <p:nvSpPr>
          <p:cNvPr id="13" name="Text 10"/>
          <p:cNvSpPr/>
          <p:nvPr/>
        </p:nvSpPr>
        <p:spPr>
          <a:xfrm>
            <a:off x="6332815" y="5306735"/>
            <a:ext cx="183833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350" dirty="0"/>
          </a:p>
        </p:txBody>
      </p:sp>
      <p:sp>
        <p:nvSpPr>
          <p:cNvPr id="14" name="Text 11"/>
          <p:cNvSpPr/>
          <p:nvPr/>
        </p:nvSpPr>
        <p:spPr>
          <a:xfrm>
            <a:off x="6855857" y="5230654"/>
            <a:ext cx="2536269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Bioinformatics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6855857" y="5669280"/>
            <a:ext cx="3101102" cy="16228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Applying computational methods to understand genetic sequences, protein structures, and complex biological networks.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10159841" y="5230654"/>
            <a:ext cx="456486" cy="456486"/>
          </a:xfrm>
          <a:prstGeom prst="roundRect">
            <a:avLst>
              <a:gd name="adj" fmla="val 40004"/>
            </a:avLst>
          </a:prstGeom>
          <a:solidFill>
            <a:srgbClr val="E8F3E8"/>
          </a:solidFill>
          <a:ln/>
        </p:spPr>
      </p:sp>
      <p:sp>
        <p:nvSpPr>
          <p:cNvPr id="17" name="Text 14"/>
          <p:cNvSpPr/>
          <p:nvPr/>
        </p:nvSpPr>
        <p:spPr>
          <a:xfrm>
            <a:off x="10284619" y="5306735"/>
            <a:ext cx="206812" cy="3043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10819209" y="5230654"/>
            <a:ext cx="2976920" cy="316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Aerospace and Defense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10819209" y="5669280"/>
            <a:ext cx="3101102" cy="12982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Simulating aircraft and spacecraft behavior, modeling fluid dynamics, and optimizing military systems and strategies.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2829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The Future of Computational Mathematics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94792"/>
            <a:ext cx="7556421" cy="4506516"/>
          </a:xfrm>
          <a:prstGeom prst="roundRect">
            <a:avLst>
              <a:gd name="adj" fmla="val 453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102412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462" y="3246120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Emerging Technologies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917508" y="3246120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Quantum Computing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4802743" y="3246120"/>
            <a:ext cx="142398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Artificial Intelligence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687979" y="3246120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Internet of Things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01410" y="4115633"/>
            <a:ext cx="7541181" cy="137612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28462" y="4259342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Potential Impact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2917508" y="4259342"/>
            <a:ext cx="142398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Exponential computational power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743" y="4259342"/>
            <a:ext cx="142398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Automated problem-solving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6687979" y="4259342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Real-time data analysis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801410" y="5491758"/>
            <a:ext cx="7541181" cy="210192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28462" y="5635466"/>
            <a:ext cx="142779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Possible Applications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2917508" y="5635466"/>
            <a:ext cx="142398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Cryptography, material science, drug discovery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4802743" y="5635466"/>
            <a:ext cx="142398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Predictive modeling, decision support, optimization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6687979" y="5635466"/>
            <a:ext cx="1427798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Smart cities, precision agriculture, personalized healthcare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2024-10-16T03:26:48Z</dcterms:created>
  <dcterms:modified xsi:type="dcterms:W3CDTF">2024-10-16T03:26:48Z</dcterms:modified>
</cp:coreProperties>
</file>